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ap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oplu\OneDrive%20-%20Vlaamse%20overheid%20-%20Office%20365\Documenten\LOP%20Ronse\CA\2023-2024\Toewijzingen%20ALG\240319%20RO%20resultaten%20bewerkinge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oplu\OneDrive%20-%20Vlaamse%20overheid%20-%20Office%20365\Documenten\LOP%20Ronse\CA\2023-2024\Toewijzingen%20ALG\240319%20RO%20resultaten%20bewerkinge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Map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oplu\OneDrive%20-%20Vlaamse%20overheid%20-%20Office%20365\Documenten\LOP%20Ronse\OA\2023-2024\doorverwijzing%20naar%20BuO\240315%20vergelijking%20tussen%20steden%20BuBaO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oplu\OneDrive%20-%20Vlaamse%20overheid%20-%20Office%20365\Documenten\LOP%20Ronse\OA\2023-2024\doorverwijzing%20naar%20BuO\240315%20vergelijking%20tussen%20steden%20BuBaO%20per%20type%20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Map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BE"/>
              <a:t>Aantallen aanmeldingen</a:t>
            </a:r>
            <a:r>
              <a:rPr lang="nl-BE" baseline="0"/>
              <a:t> 2014-2025</a:t>
            </a:r>
            <a:endParaRPr lang="nl-BE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title>
    <c:autoTitleDeleted val="0"/>
    <c:plotArea>
      <c:layout>
        <c:manualLayout>
          <c:layoutTarget val="inner"/>
          <c:xMode val="edge"/>
          <c:yMode val="edge"/>
          <c:x val="4.9894089184093188E-2"/>
          <c:y val="0.11864623842884869"/>
          <c:w val="0.95010591081590678"/>
          <c:h val="0.78454132322125603"/>
        </c:manualLayout>
      </c:layout>
      <c:lineChart>
        <c:grouping val="standard"/>
        <c:varyColors val="0"/>
        <c:ser>
          <c:idx val="0"/>
          <c:order val="0"/>
          <c:tx>
            <c:strRef>
              <c:f>'# aanmeldingen'!$A$2</c:f>
              <c:strCache>
                <c:ptCount val="1"/>
                <c:pt idx="0">
                  <c:v>Aantal aanmeldingen: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'# aanmeldingen'!$B$1:$L$1</c:f>
              <c:strCache>
                <c:ptCount val="11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  <c:pt idx="5">
                  <c:v>2019-2020</c:v>
                </c:pt>
                <c:pt idx="6">
                  <c:v>2020-2021</c:v>
                </c:pt>
                <c:pt idx="7">
                  <c:v>2021-2022</c:v>
                </c:pt>
                <c:pt idx="8">
                  <c:v>2022-2023</c:v>
                </c:pt>
                <c:pt idx="9">
                  <c:v>2023-2024</c:v>
                </c:pt>
                <c:pt idx="10">
                  <c:v>2024-2025</c:v>
                </c:pt>
              </c:strCache>
            </c:strRef>
          </c:cat>
          <c:val>
            <c:numRef>
              <c:f>'# aanmeldingen'!$B$2:$L$2</c:f>
              <c:numCache>
                <c:formatCode>General</c:formatCode>
                <c:ptCount val="11"/>
                <c:pt idx="0">
                  <c:v>201</c:v>
                </c:pt>
                <c:pt idx="1">
                  <c:v>176</c:v>
                </c:pt>
                <c:pt idx="2">
                  <c:v>187</c:v>
                </c:pt>
                <c:pt idx="3">
                  <c:v>164</c:v>
                </c:pt>
                <c:pt idx="4">
                  <c:v>140</c:v>
                </c:pt>
                <c:pt idx="5">
                  <c:v>202</c:v>
                </c:pt>
                <c:pt idx="6">
                  <c:v>142</c:v>
                </c:pt>
                <c:pt idx="7">
                  <c:v>185</c:v>
                </c:pt>
                <c:pt idx="8">
                  <c:v>172</c:v>
                </c:pt>
                <c:pt idx="9">
                  <c:v>169</c:v>
                </c:pt>
                <c:pt idx="10">
                  <c:v>196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64D-4114-AC79-F1B3221351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30536504"/>
        <c:axId val="830537584"/>
      </c:lineChart>
      <c:catAx>
        <c:axId val="830536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830537584"/>
        <c:crosses val="autoZero"/>
        <c:auto val="1"/>
        <c:lblAlgn val="ctr"/>
        <c:lblOffset val="100"/>
        <c:noMultiLvlLbl val="0"/>
      </c:catAx>
      <c:valAx>
        <c:axId val="830537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830536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title>
    <c:autoTitleDeleted val="0"/>
    <c:plotArea>
      <c:layout>
        <c:manualLayout>
          <c:layoutTarget val="inner"/>
          <c:xMode val="edge"/>
          <c:yMode val="edge"/>
          <c:x val="5.283190826371284E-2"/>
          <c:y val="0.13858342653714045"/>
          <c:w val="0.93695043459393523"/>
          <c:h val="0.77509309344740118"/>
        </c:manualLayout>
      </c:layout>
      <c:lineChart>
        <c:grouping val="standard"/>
        <c:varyColors val="0"/>
        <c:ser>
          <c:idx val="0"/>
          <c:order val="0"/>
          <c:tx>
            <c:strRef>
              <c:f>'% toewijzingen'!$A$2</c:f>
              <c:strCache>
                <c:ptCount val="1"/>
                <c:pt idx="0">
                  <c:v>Aantal toewijzingen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'% toewijzingen'!$B$1:$M$1</c:f>
              <c:strCache>
                <c:ptCount val="11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  <c:pt idx="5">
                  <c:v>2019-2020</c:v>
                </c:pt>
                <c:pt idx="6">
                  <c:v>2020-2021</c:v>
                </c:pt>
                <c:pt idx="7">
                  <c:v>2021-2022</c:v>
                </c:pt>
                <c:pt idx="8">
                  <c:v>2022-2023</c:v>
                </c:pt>
                <c:pt idx="9">
                  <c:v>2023-2024</c:v>
                </c:pt>
                <c:pt idx="10">
                  <c:v>2024-2025</c:v>
                </c:pt>
              </c:strCache>
            </c:strRef>
          </c:cat>
          <c:val>
            <c:numRef>
              <c:f>'% toewijzingen'!$B$2:$M$2</c:f>
              <c:numCache>
                <c:formatCode>General</c:formatCode>
                <c:ptCount val="12"/>
                <c:pt idx="0">
                  <c:v>92</c:v>
                </c:pt>
                <c:pt idx="1">
                  <c:v>98</c:v>
                </c:pt>
                <c:pt idx="2">
                  <c:v>99</c:v>
                </c:pt>
                <c:pt idx="3">
                  <c:v>97</c:v>
                </c:pt>
                <c:pt idx="4">
                  <c:v>98</c:v>
                </c:pt>
                <c:pt idx="5">
                  <c:v>92</c:v>
                </c:pt>
                <c:pt idx="6">
                  <c:v>94</c:v>
                </c:pt>
                <c:pt idx="7">
                  <c:v>91</c:v>
                </c:pt>
                <c:pt idx="8">
                  <c:v>89</c:v>
                </c:pt>
                <c:pt idx="9">
                  <c:v>95</c:v>
                </c:pt>
                <c:pt idx="10">
                  <c:v>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177-4D04-9B95-4E2B17A530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93374896"/>
        <c:axId val="893375256"/>
      </c:lineChart>
      <c:catAx>
        <c:axId val="893374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893375256"/>
        <c:crosses val="autoZero"/>
        <c:auto val="1"/>
        <c:lblAlgn val="ctr"/>
        <c:lblOffset val="100"/>
        <c:noMultiLvlLbl val="0"/>
      </c:catAx>
      <c:valAx>
        <c:axId val="893375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893374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BE"/>
              <a:t>% 1ste keuze 2014-2025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'% 1ste keuze'!$A$2</c:f>
              <c:strCache>
                <c:ptCount val="1"/>
                <c:pt idx="0">
                  <c:v>1ste keuze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'% 1ste keuze'!$B$1:$M$1</c:f>
              <c:strCache>
                <c:ptCount val="11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  <c:pt idx="5">
                  <c:v>2019-2020</c:v>
                </c:pt>
                <c:pt idx="6">
                  <c:v>2020-2021</c:v>
                </c:pt>
                <c:pt idx="7">
                  <c:v>2021-2022</c:v>
                </c:pt>
                <c:pt idx="8">
                  <c:v>2022-2023</c:v>
                </c:pt>
                <c:pt idx="9">
                  <c:v>2023-2024</c:v>
                </c:pt>
                <c:pt idx="10">
                  <c:v>2024-2025</c:v>
                </c:pt>
              </c:strCache>
            </c:strRef>
          </c:cat>
          <c:val>
            <c:numRef>
              <c:f>'% 1ste keuze'!$B$2:$M$2</c:f>
              <c:numCache>
                <c:formatCode>General</c:formatCode>
                <c:ptCount val="12"/>
                <c:pt idx="0">
                  <c:v>81</c:v>
                </c:pt>
                <c:pt idx="1">
                  <c:v>72</c:v>
                </c:pt>
                <c:pt idx="2">
                  <c:v>85</c:v>
                </c:pt>
                <c:pt idx="3">
                  <c:v>79</c:v>
                </c:pt>
                <c:pt idx="4">
                  <c:v>81</c:v>
                </c:pt>
                <c:pt idx="5">
                  <c:v>87</c:v>
                </c:pt>
                <c:pt idx="6">
                  <c:v>89</c:v>
                </c:pt>
                <c:pt idx="7">
                  <c:v>86</c:v>
                </c:pt>
                <c:pt idx="8">
                  <c:v>84</c:v>
                </c:pt>
                <c:pt idx="9">
                  <c:v>93</c:v>
                </c:pt>
                <c:pt idx="10">
                  <c:v>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A08-4299-BAFE-177E0E52F5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03834752"/>
        <c:axId val="903832232"/>
      </c:lineChart>
      <c:catAx>
        <c:axId val="903834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903832232"/>
        <c:crosses val="autoZero"/>
        <c:auto val="1"/>
        <c:lblAlgn val="ctr"/>
        <c:lblOffset val="100"/>
        <c:noMultiLvlLbl val="0"/>
      </c:catAx>
      <c:valAx>
        <c:axId val="903832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903834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%</a:t>
            </a:r>
            <a:r>
              <a:rPr lang="en-US" baseline="0"/>
              <a:t> a</a:t>
            </a:r>
            <a:r>
              <a:rPr lang="en-US"/>
              <a:t>angemeld geb.</a:t>
            </a:r>
            <a:r>
              <a:rPr lang="en-US" baseline="0"/>
              <a:t> 2022 dom. Ronse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'% geb 2022 dom Ronse'!$A$2</c:f>
              <c:strCache>
                <c:ptCount val="1"/>
                <c:pt idx="0">
                  <c:v>Aangemeld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'% geb 2022 dom Ronse'!$B$1:$I$1</c:f>
              <c:strCache>
                <c:ptCount val="8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  <c:pt idx="5">
                  <c:v>2022-2023</c:v>
                </c:pt>
                <c:pt idx="6">
                  <c:v>2023-2024</c:v>
                </c:pt>
                <c:pt idx="7">
                  <c:v>2024-2025</c:v>
                </c:pt>
              </c:strCache>
            </c:strRef>
          </c:cat>
          <c:val>
            <c:numRef>
              <c:f>'% geb 2022 dom Ronse'!$B$2:$I$2</c:f>
              <c:numCache>
                <c:formatCode>General</c:formatCode>
                <c:ptCount val="8"/>
                <c:pt idx="0">
                  <c:v>27</c:v>
                </c:pt>
                <c:pt idx="1">
                  <c:v>30</c:v>
                </c:pt>
                <c:pt idx="2">
                  <c:v>30</c:v>
                </c:pt>
                <c:pt idx="3">
                  <c:v>29</c:v>
                </c:pt>
                <c:pt idx="4">
                  <c:v>34</c:v>
                </c:pt>
                <c:pt idx="5">
                  <c:v>33</c:v>
                </c:pt>
                <c:pt idx="6">
                  <c:v>37</c:v>
                </c:pt>
                <c:pt idx="7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51F-402C-A6E2-1503F9A03D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1610104"/>
        <c:axId val="451605424"/>
      </c:lineChart>
      <c:catAx>
        <c:axId val="451610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451605424"/>
        <c:crosses val="autoZero"/>
        <c:auto val="1"/>
        <c:lblAlgn val="ctr"/>
        <c:lblOffset val="100"/>
        <c:noMultiLvlLbl val="0"/>
      </c:catAx>
      <c:valAx>
        <c:axId val="451605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451610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nl-BE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% lln in BuBaO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nl-B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97A-440E-930C-1A55546A727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97A-440E-930C-1A55546A727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97A-440E-930C-1A55546A727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97A-440E-930C-1A55546A7277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97A-440E-930C-1A55546A7277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097A-440E-930C-1A55546A7277}"/>
              </c:ext>
            </c:extLst>
          </c:dPt>
          <c:cat>
            <c:strRef>
              <c:f>Blad1!$J$6:$J$20</c:f>
              <c:strCache>
                <c:ptCount val="15"/>
                <c:pt idx="0">
                  <c:v>LEOPOLDSBURG</c:v>
                </c:pt>
                <c:pt idx="1">
                  <c:v>TONGEREN</c:v>
                </c:pt>
                <c:pt idx="2">
                  <c:v>De PANNE</c:v>
                </c:pt>
                <c:pt idx="3">
                  <c:v>DIKSMUIDE</c:v>
                </c:pt>
                <c:pt idx="4">
                  <c:v>RONSE</c:v>
                </c:pt>
                <c:pt idx="5">
                  <c:v>NIEUWPOORT</c:v>
                </c:pt>
                <c:pt idx="6">
                  <c:v>ZELZATE</c:v>
                </c:pt>
                <c:pt idx="7">
                  <c:v>GERAARDSBERGEN</c:v>
                </c:pt>
                <c:pt idx="8">
                  <c:v>GENT</c:v>
                </c:pt>
                <c:pt idx="9">
                  <c:v>OUDENAARDE</c:v>
                </c:pt>
                <c:pt idx="10">
                  <c:v>HALLE</c:v>
                </c:pt>
                <c:pt idx="11">
                  <c:v>ZOTTEGEM</c:v>
                </c:pt>
                <c:pt idx="12">
                  <c:v>NINOVE</c:v>
                </c:pt>
                <c:pt idx="13">
                  <c:v>VILVOORDE</c:v>
                </c:pt>
                <c:pt idx="14">
                  <c:v>TERNAT</c:v>
                </c:pt>
              </c:strCache>
            </c:strRef>
          </c:cat>
          <c:val>
            <c:numRef>
              <c:f>Blad1!$K$6:$K$20</c:f>
              <c:numCache>
                <c:formatCode>0.00%</c:formatCode>
                <c:ptCount val="15"/>
                <c:pt idx="0">
                  <c:v>0.113</c:v>
                </c:pt>
                <c:pt idx="1">
                  <c:v>0.111</c:v>
                </c:pt>
                <c:pt idx="2">
                  <c:v>0.105</c:v>
                </c:pt>
                <c:pt idx="3">
                  <c:v>0.1</c:v>
                </c:pt>
                <c:pt idx="4">
                  <c:v>9.7000000000000003E-2</c:v>
                </c:pt>
                <c:pt idx="5">
                  <c:v>0.09</c:v>
                </c:pt>
                <c:pt idx="6">
                  <c:v>7.6999999999999999E-2</c:v>
                </c:pt>
                <c:pt idx="7">
                  <c:v>6.7000000000000004E-2</c:v>
                </c:pt>
                <c:pt idx="8">
                  <c:v>6.2E-2</c:v>
                </c:pt>
                <c:pt idx="9">
                  <c:v>0.06</c:v>
                </c:pt>
                <c:pt idx="10">
                  <c:v>5.2999999999999999E-2</c:v>
                </c:pt>
                <c:pt idx="11">
                  <c:v>4.5999999999999999E-2</c:v>
                </c:pt>
                <c:pt idx="12">
                  <c:v>4.2999999999999997E-2</c:v>
                </c:pt>
                <c:pt idx="13">
                  <c:v>3.5999999999999997E-2</c:v>
                </c:pt>
                <c:pt idx="14">
                  <c:v>3.4000000000000002E-2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97A-440E-930C-1A55546A72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9011720"/>
        <c:axId val="429012440"/>
      </c:barChart>
      <c:catAx>
        <c:axId val="429011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429012440"/>
        <c:crosses val="autoZero"/>
        <c:auto val="1"/>
        <c:lblAlgn val="ctr"/>
        <c:lblOffset val="100"/>
        <c:noMultiLvlLbl val="0"/>
      </c:catAx>
      <c:valAx>
        <c:axId val="429012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429011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BuBaO per type 2023-2024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nl-BE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nl-BE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Blad1!$A$2</c:f>
              <c:strCache>
                <c:ptCount val="1"/>
                <c:pt idx="0">
                  <c:v>Type BA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Blad1!$B$1:$O$1</c:f>
              <c:strCache>
                <c:ptCount val="14"/>
                <c:pt idx="0">
                  <c:v>Ronse</c:v>
                </c:pt>
                <c:pt idx="1">
                  <c:v>Oudenaarde</c:v>
                </c:pt>
                <c:pt idx="2">
                  <c:v>Geraardsbergen</c:v>
                </c:pt>
                <c:pt idx="3">
                  <c:v>Zottegem</c:v>
                </c:pt>
                <c:pt idx="4">
                  <c:v>Zelzate</c:v>
                </c:pt>
                <c:pt idx="5">
                  <c:v>Gent</c:v>
                </c:pt>
                <c:pt idx="6">
                  <c:v>Halle</c:v>
                </c:pt>
                <c:pt idx="7">
                  <c:v>Vilvoorde</c:v>
                </c:pt>
                <c:pt idx="8">
                  <c:v>Ternat</c:v>
                </c:pt>
                <c:pt idx="9">
                  <c:v>Diksmuide</c:v>
                </c:pt>
                <c:pt idx="10">
                  <c:v>De Panne</c:v>
                </c:pt>
                <c:pt idx="11">
                  <c:v>Tongeren</c:v>
                </c:pt>
                <c:pt idx="12">
                  <c:v>Leopoldsburg</c:v>
                </c:pt>
                <c:pt idx="13">
                  <c:v>Ninove</c:v>
                </c:pt>
              </c:strCache>
            </c:strRef>
          </c:cat>
          <c:val>
            <c:numRef>
              <c:f>Blad1!$B$2:$O$2</c:f>
              <c:numCache>
                <c:formatCode>General</c:formatCode>
                <c:ptCount val="14"/>
                <c:pt idx="0">
                  <c:v>48</c:v>
                </c:pt>
                <c:pt idx="1">
                  <c:v>32</c:v>
                </c:pt>
                <c:pt idx="2">
                  <c:v>52</c:v>
                </c:pt>
                <c:pt idx="3">
                  <c:v>38</c:v>
                </c:pt>
                <c:pt idx="4">
                  <c:v>37</c:v>
                </c:pt>
                <c:pt idx="5">
                  <c:v>43</c:v>
                </c:pt>
                <c:pt idx="6">
                  <c:v>60</c:v>
                </c:pt>
                <c:pt idx="7">
                  <c:v>56</c:v>
                </c:pt>
                <c:pt idx="8">
                  <c:v>67</c:v>
                </c:pt>
                <c:pt idx="9">
                  <c:v>38</c:v>
                </c:pt>
                <c:pt idx="10">
                  <c:v>45</c:v>
                </c:pt>
                <c:pt idx="11">
                  <c:v>52</c:v>
                </c:pt>
                <c:pt idx="12">
                  <c:v>50</c:v>
                </c:pt>
                <c:pt idx="13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8A-4838-B420-DD4DB2EA7C97}"/>
            </c:ext>
          </c:extLst>
        </c:ser>
        <c:ser>
          <c:idx val="1"/>
          <c:order val="1"/>
          <c:tx>
            <c:strRef>
              <c:f>Blad1!$A$3</c:f>
              <c:strCache>
                <c:ptCount val="1"/>
                <c:pt idx="0">
                  <c:v>Type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Blad1!$B$1:$O$1</c:f>
              <c:strCache>
                <c:ptCount val="14"/>
                <c:pt idx="0">
                  <c:v>Ronse</c:v>
                </c:pt>
                <c:pt idx="1">
                  <c:v>Oudenaarde</c:v>
                </c:pt>
                <c:pt idx="2">
                  <c:v>Geraardsbergen</c:v>
                </c:pt>
                <c:pt idx="3">
                  <c:v>Zottegem</c:v>
                </c:pt>
                <c:pt idx="4">
                  <c:v>Zelzate</c:v>
                </c:pt>
                <c:pt idx="5">
                  <c:v>Gent</c:v>
                </c:pt>
                <c:pt idx="6">
                  <c:v>Halle</c:v>
                </c:pt>
                <c:pt idx="7">
                  <c:v>Vilvoorde</c:v>
                </c:pt>
                <c:pt idx="8">
                  <c:v>Ternat</c:v>
                </c:pt>
                <c:pt idx="9">
                  <c:v>Diksmuide</c:v>
                </c:pt>
                <c:pt idx="10">
                  <c:v>De Panne</c:v>
                </c:pt>
                <c:pt idx="11">
                  <c:v>Tongeren</c:v>
                </c:pt>
                <c:pt idx="12">
                  <c:v>Leopoldsburg</c:v>
                </c:pt>
                <c:pt idx="13">
                  <c:v>Ninove</c:v>
                </c:pt>
              </c:strCache>
            </c:strRef>
          </c:cat>
          <c:val>
            <c:numRef>
              <c:f>Blad1!$B$3:$O$3</c:f>
              <c:numCache>
                <c:formatCode>General</c:formatCode>
                <c:ptCount val="14"/>
                <c:pt idx="0">
                  <c:v>22</c:v>
                </c:pt>
                <c:pt idx="1">
                  <c:v>20</c:v>
                </c:pt>
                <c:pt idx="2">
                  <c:v>18</c:v>
                </c:pt>
                <c:pt idx="3">
                  <c:v>28</c:v>
                </c:pt>
                <c:pt idx="4">
                  <c:v>23</c:v>
                </c:pt>
                <c:pt idx="5">
                  <c:v>22</c:v>
                </c:pt>
                <c:pt idx="6">
                  <c:v>13</c:v>
                </c:pt>
                <c:pt idx="7">
                  <c:v>15</c:v>
                </c:pt>
                <c:pt idx="8">
                  <c:v>12</c:v>
                </c:pt>
                <c:pt idx="9">
                  <c:v>14</c:v>
                </c:pt>
                <c:pt idx="10">
                  <c:v>15</c:v>
                </c:pt>
                <c:pt idx="11">
                  <c:v>19</c:v>
                </c:pt>
                <c:pt idx="12">
                  <c:v>16</c:v>
                </c:pt>
                <c:pt idx="13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8A-4838-B420-DD4DB2EA7C97}"/>
            </c:ext>
          </c:extLst>
        </c:ser>
        <c:ser>
          <c:idx val="2"/>
          <c:order val="2"/>
          <c:tx>
            <c:strRef>
              <c:f>Blad1!$A$4</c:f>
              <c:strCache>
                <c:ptCount val="1"/>
                <c:pt idx="0">
                  <c:v>Type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Blad1!$B$1:$O$1</c:f>
              <c:strCache>
                <c:ptCount val="14"/>
                <c:pt idx="0">
                  <c:v>Ronse</c:v>
                </c:pt>
                <c:pt idx="1">
                  <c:v>Oudenaarde</c:v>
                </c:pt>
                <c:pt idx="2">
                  <c:v>Geraardsbergen</c:v>
                </c:pt>
                <c:pt idx="3">
                  <c:v>Zottegem</c:v>
                </c:pt>
                <c:pt idx="4">
                  <c:v>Zelzate</c:v>
                </c:pt>
                <c:pt idx="5">
                  <c:v>Gent</c:v>
                </c:pt>
                <c:pt idx="6">
                  <c:v>Halle</c:v>
                </c:pt>
                <c:pt idx="7">
                  <c:v>Vilvoorde</c:v>
                </c:pt>
                <c:pt idx="8">
                  <c:v>Ternat</c:v>
                </c:pt>
                <c:pt idx="9">
                  <c:v>Diksmuide</c:v>
                </c:pt>
                <c:pt idx="10">
                  <c:v>De Panne</c:v>
                </c:pt>
                <c:pt idx="11">
                  <c:v>Tongeren</c:v>
                </c:pt>
                <c:pt idx="12">
                  <c:v>Leopoldsburg</c:v>
                </c:pt>
                <c:pt idx="13">
                  <c:v>Ninove</c:v>
                </c:pt>
              </c:strCache>
            </c:strRef>
          </c:cat>
          <c:val>
            <c:numRef>
              <c:f>Blad1!$B$4:$O$4</c:f>
              <c:numCache>
                <c:formatCode>General</c:formatCode>
                <c:ptCount val="14"/>
                <c:pt idx="0">
                  <c:v>7</c:v>
                </c:pt>
                <c:pt idx="1">
                  <c:v>11</c:v>
                </c:pt>
                <c:pt idx="2">
                  <c:v>6</c:v>
                </c:pt>
                <c:pt idx="3">
                  <c:v>3</c:v>
                </c:pt>
                <c:pt idx="4">
                  <c:v>7</c:v>
                </c:pt>
                <c:pt idx="5">
                  <c:v>8</c:v>
                </c:pt>
                <c:pt idx="6">
                  <c:v>6</c:v>
                </c:pt>
                <c:pt idx="7">
                  <c:v>6</c:v>
                </c:pt>
                <c:pt idx="8">
                  <c:v>5</c:v>
                </c:pt>
                <c:pt idx="9">
                  <c:v>5</c:v>
                </c:pt>
                <c:pt idx="10">
                  <c:v>13</c:v>
                </c:pt>
                <c:pt idx="11">
                  <c:v>3</c:v>
                </c:pt>
                <c:pt idx="12">
                  <c:v>5</c:v>
                </c:pt>
                <c:pt idx="1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8A-4838-B420-DD4DB2EA7C97}"/>
            </c:ext>
          </c:extLst>
        </c:ser>
        <c:ser>
          <c:idx val="3"/>
          <c:order val="3"/>
          <c:tx>
            <c:strRef>
              <c:f>Blad1!$A$5</c:f>
              <c:strCache>
                <c:ptCount val="1"/>
                <c:pt idx="0">
                  <c:v>Type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Blad1!$B$1:$O$1</c:f>
              <c:strCache>
                <c:ptCount val="14"/>
                <c:pt idx="0">
                  <c:v>Ronse</c:v>
                </c:pt>
                <c:pt idx="1">
                  <c:v>Oudenaarde</c:v>
                </c:pt>
                <c:pt idx="2">
                  <c:v>Geraardsbergen</c:v>
                </c:pt>
                <c:pt idx="3">
                  <c:v>Zottegem</c:v>
                </c:pt>
                <c:pt idx="4">
                  <c:v>Zelzate</c:v>
                </c:pt>
                <c:pt idx="5">
                  <c:v>Gent</c:v>
                </c:pt>
                <c:pt idx="6">
                  <c:v>Halle</c:v>
                </c:pt>
                <c:pt idx="7">
                  <c:v>Vilvoorde</c:v>
                </c:pt>
                <c:pt idx="8">
                  <c:v>Ternat</c:v>
                </c:pt>
                <c:pt idx="9">
                  <c:v>Diksmuide</c:v>
                </c:pt>
                <c:pt idx="10">
                  <c:v>De Panne</c:v>
                </c:pt>
                <c:pt idx="11">
                  <c:v>Tongeren</c:v>
                </c:pt>
                <c:pt idx="12">
                  <c:v>Leopoldsburg</c:v>
                </c:pt>
                <c:pt idx="13">
                  <c:v>Ninove</c:v>
                </c:pt>
              </c:strCache>
            </c:strRef>
          </c:cat>
          <c:val>
            <c:numRef>
              <c:f>Blad1!$B$5:$O$5</c:f>
              <c:numCache>
                <c:formatCode>General</c:formatCode>
                <c:ptCount val="14"/>
                <c:pt idx="0">
                  <c:v>6</c:v>
                </c:pt>
                <c:pt idx="1">
                  <c:v>5</c:v>
                </c:pt>
                <c:pt idx="2">
                  <c:v>2</c:v>
                </c:pt>
                <c:pt idx="3">
                  <c:v>6</c:v>
                </c:pt>
                <c:pt idx="4">
                  <c:v>3</c:v>
                </c:pt>
                <c:pt idx="5">
                  <c:v>3</c:v>
                </c:pt>
                <c:pt idx="6">
                  <c:v>1</c:v>
                </c:pt>
                <c:pt idx="7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18A-4838-B420-DD4DB2EA7C97}"/>
            </c:ext>
          </c:extLst>
        </c:ser>
        <c:ser>
          <c:idx val="4"/>
          <c:order val="4"/>
          <c:tx>
            <c:strRef>
              <c:f>Blad1!$A$6</c:f>
              <c:strCache>
                <c:ptCount val="1"/>
                <c:pt idx="0">
                  <c:v>Type 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Blad1!$B$1:$O$1</c:f>
              <c:strCache>
                <c:ptCount val="14"/>
                <c:pt idx="0">
                  <c:v>Ronse</c:v>
                </c:pt>
                <c:pt idx="1">
                  <c:v>Oudenaarde</c:v>
                </c:pt>
                <c:pt idx="2">
                  <c:v>Geraardsbergen</c:v>
                </c:pt>
                <c:pt idx="3">
                  <c:v>Zottegem</c:v>
                </c:pt>
                <c:pt idx="4">
                  <c:v>Zelzate</c:v>
                </c:pt>
                <c:pt idx="5">
                  <c:v>Gent</c:v>
                </c:pt>
                <c:pt idx="6">
                  <c:v>Halle</c:v>
                </c:pt>
                <c:pt idx="7">
                  <c:v>Vilvoorde</c:v>
                </c:pt>
                <c:pt idx="8">
                  <c:v>Ternat</c:v>
                </c:pt>
                <c:pt idx="9">
                  <c:v>Diksmuide</c:v>
                </c:pt>
                <c:pt idx="10">
                  <c:v>De Panne</c:v>
                </c:pt>
                <c:pt idx="11">
                  <c:v>Tongeren</c:v>
                </c:pt>
                <c:pt idx="12">
                  <c:v>Leopoldsburg</c:v>
                </c:pt>
                <c:pt idx="13">
                  <c:v>Ninove</c:v>
                </c:pt>
              </c:strCache>
            </c:strRef>
          </c:cat>
          <c:val>
            <c:numRef>
              <c:f>Blad1!$B$6:$O$6</c:f>
              <c:numCache>
                <c:formatCode>General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5</c:v>
                </c:pt>
                <c:pt idx="5">
                  <c:v>3</c:v>
                </c:pt>
                <c:pt idx="6">
                  <c:v>3</c:v>
                </c:pt>
                <c:pt idx="7">
                  <c:v>2</c:v>
                </c:pt>
                <c:pt idx="8">
                  <c:v>5</c:v>
                </c:pt>
                <c:pt idx="9">
                  <c:v>2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18A-4838-B420-DD4DB2EA7C97}"/>
            </c:ext>
          </c:extLst>
        </c:ser>
        <c:ser>
          <c:idx val="5"/>
          <c:order val="5"/>
          <c:tx>
            <c:strRef>
              <c:f>Blad1!$A$7</c:f>
              <c:strCache>
                <c:ptCount val="1"/>
                <c:pt idx="0">
                  <c:v>Type 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Blad1!$B$1:$O$1</c:f>
              <c:strCache>
                <c:ptCount val="14"/>
                <c:pt idx="0">
                  <c:v>Ronse</c:v>
                </c:pt>
                <c:pt idx="1">
                  <c:v>Oudenaarde</c:v>
                </c:pt>
                <c:pt idx="2">
                  <c:v>Geraardsbergen</c:v>
                </c:pt>
                <c:pt idx="3">
                  <c:v>Zottegem</c:v>
                </c:pt>
                <c:pt idx="4">
                  <c:v>Zelzate</c:v>
                </c:pt>
                <c:pt idx="5">
                  <c:v>Gent</c:v>
                </c:pt>
                <c:pt idx="6">
                  <c:v>Halle</c:v>
                </c:pt>
                <c:pt idx="7">
                  <c:v>Vilvoorde</c:v>
                </c:pt>
                <c:pt idx="8">
                  <c:v>Ternat</c:v>
                </c:pt>
                <c:pt idx="9">
                  <c:v>Diksmuide</c:v>
                </c:pt>
                <c:pt idx="10">
                  <c:v>De Panne</c:v>
                </c:pt>
                <c:pt idx="11">
                  <c:v>Tongeren</c:v>
                </c:pt>
                <c:pt idx="12">
                  <c:v>Leopoldsburg</c:v>
                </c:pt>
                <c:pt idx="13">
                  <c:v>Ninove</c:v>
                </c:pt>
              </c:strCache>
            </c:strRef>
          </c:cat>
          <c:val>
            <c:numRef>
              <c:f>Blad1!$B$7:$O$7</c:f>
              <c:numCache>
                <c:formatCode>General</c:formatCode>
                <c:ptCount val="14"/>
                <c:pt idx="2">
                  <c:v>1</c:v>
                </c:pt>
                <c:pt idx="3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11">
                  <c:v>0</c:v>
                </c:pt>
                <c:pt idx="1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18A-4838-B420-DD4DB2EA7C97}"/>
            </c:ext>
          </c:extLst>
        </c:ser>
        <c:ser>
          <c:idx val="6"/>
          <c:order val="6"/>
          <c:tx>
            <c:strRef>
              <c:f>Blad1!$A$8</c:f>
              <c:strCache>
                <c:ptCount val="1"/>
                <c:pt idx="0">
                  <c:v>Type 7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Blad1!$B$1:$O$1</c:f>
              <c:strCache>
                <c:ptCount val="14"/>
                <c:pt idx="0">
                  <c:v>Ronse</c:v>
                </c:pt>
                <c:pt idx="1">
                  <c:v>Oudenaarde</c:v>
                </c:pt>
                <c:pt idx="2">
                  <c:v>Geraardsbergen</c:v>
                </c:pt>
                <c:pt idx="3">
                  <c:v>Zottegem</c:v>
                </c:pt>
                <c:pt idx="4">
                  <c:v>Zelzate</c:v>
                </c:pt>
                <c:pt idx="5">
                  <c:v>Gent</c:v>
                </c:pt>
                <c:pt idx="6">
                  <c:v>Halle</c:v>
                </c:pt>
                <c:pt idx="7">
                  <c:v>Vilvoorde</c:v>
                </c:pt>
                <c:pt idx="8">
                  <c:v>Ternat</c:v>
                </c:pt>
                <c:pt idx="9">
                  <c:v>Diksmuide</c:v>
                </c:pt>
                <c:pt idx="10">
                  <c:v>De Panne</c:v>
                </c:pt>
                <c:pt idx="11">
                  <c:v>Tongeren</c:v>
                </c:pt>
                <c:pt idx="12">
                  <c:v>Leopoldsburg</c:v>
                </c:pt>
                <c:pt idx="13">
                  <c:v>Ninove</c:v>
                </c:pt>
              </c:strCache>
            </c:strRef>
          </c:cat>
          <c:val>
            <c:numRef>
              <c:f>Blad1!$B$8:$O$8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4</c:v>
                </c:pt>
                <c:pt idx="5">
                  <c:v>5</c:v>
                </c:pt>
                <c:pt idx="6">
                  <c:v>5</c:v>
                </c:pt>
                <c:pt idx="8">
                  <c:v>2</c:v>
                </c:pt>
                <c:pt idx="10">
                  <c:v>2</c:v>
                </c:pt>
                <c:pt idx="11">
                  <c:v>3</c:v>
                </c:pt>
                <c:pt idx="12">
                  <c:v>5</c:v>
                </c:pt>
                <c:pt idx="1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18A-4838-B420-DD4DB2EA7C97}"/>
            </c:ext>
          </c:extLst>
        </c:ser>
        <c:ser>
          <c:idx val="7"/>
          <c:order val="7"/>
          <c:tx>
            <c:strRef>
              <c:f>Blad1!$A$9</c:f>
              <c:strCache>
                <c:ptCount val="1"/>
                <c:pt idx="0">
                  <c:v>Type 9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Blad1!$B$1:$O$1</c:f>
              <c:strCache>
                <c:ptCount val="14"/>
                <c:pt idx="0">
                  <c:v>Ronse</c:v>
                </c:pt>
                <c:pt idx="1">
                  <c:v>Oudenaarde</c:v>
                </c:pt>
                <c:pt idx="2">
                  <c:v>Geraardsbergen</c:v>
                </c:pt>
                <c:pt idx="3">
                  <c:v>Zottegem</c:v>
                </c:pt>
                <c:pt idx="4">
                  <c:v>Zelzate</c:v>
                </c:pt>
                <c:pt idx="5">
                  <c:v>Gent</c:v>
                </c:pt>
                <c:pt idx="6">
                  <c:v>Halle</c:v>
                </c:pt>
                <c:pt idx="7">
                  <c:v>Vilvoorde</c:v>
                </c:pt>
                <c:pt idx="8">
                  <c:v>Ternat</c:v>
                </c:pt>
                <c:pt idx="9">
                  <c:v>Diksmuide</c:v>
                </c:pt>
                <c:pt idx="10">
                  <c:v>De Panne</c:v>
                </c:pt>
                <c:pt idx="11">
                  <c:v>Tongeren</c:v>
                </c:pt>
                <c:pt idx="12">
                  <c:v>Leopoldsburg</c:v>
                </c:pt>
                <c:pt idx="13">
                  <c:v>Ninove</c:v>
                </c:pt>
              </c:strCache>
            </c:strRef>
          </c:cat>
          <c:val>
            <c:numRef>
              <c:f>Blad1!$B$9:$O$9</c:f>
              <c:numCache>
                <c:formatCode>General</c:formatCode>
                <c:ptCount val="14"/>
                <c:pt idx="0">
                  <c:v>14</c:v>
                </c:pt>
                <c:pt idx="1">
                  <c:v>27</c:v>
                </c:pt>
                <c:pt idx="2">
                  <c:v>16</c:v>
                </c:pt>
                <c:pt idx="3">
                  <c:v>19</c:v>
                </c:pt>
                <c:pt idx="4">
                  <c:v>21</c:v>
                </c:pt>
                <c:pt idx="5">
                  <c:v>15</c:v>
                </c:pt>
                <c:pt idx="6">
                  <c:v>10</c:v>
                </c:pt>
                <c:pt idx="7">
                  <c:v>16</c:v>
                </c:pt>
                <c:pt idx="8">
                  <c:v>10</c:v>
                </c:pt>
                <c:pt idx="9">
                  <c:v>40</c:v>
                </c:pt>
                <c:pt idx="10">
                  <c:v>23</c:v>
                </c:pt>
                <c:pt idx="11">
                  <c:v>24</c:v>
                </c:pt>
                <c:pt idx="12">
                  <c:v>23</c:v>
                </c:pt>
                <c:pt idx="1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18A-4838-B420-DD4DB2EA7C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85707280"/>
        <c:axId val="785709800"/>
      </c:barChart>
      <c:catAx>
        <c:axId val="785707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785709800"/>
        <c:crosses val="autoZero"/>
        <c:auto val="1"/>
        <c:lblAlgn val="ctr"/>
        <c:lblOffset val="100"/>
        <c:noMultiLvlLbl val="0"/>
      </c:catAx>
      <c:valAx>
        <c:axId val="785709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785707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BE"/>
              <a:t>Kleuterafwezigheden Ronse Basis 2013-2023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title>
    <c:autoTitleDeleted val="0"/>
    <c:plotArea>
      <c:layout>
        <c:manualLayout>
          <c:layoutTarget val="inner"/>
          <c:xMode val="edge"/>
          <c:yMode val="edge"/>
          <c:x val="0.10946281714785654"/>
          <c:y val="0.16784740449110527"/>
          <c:w val="0.86553718285214343"/>
          <c:h val="0.62414953339165935"/>
        </c:manualLayout>
      </c:layout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3 jaar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Blad1!$A$2:$A$11</c:f>
              <c:strCache>
                <c:ptCount val="10"/>
                <c:pt idx="0">
                  <c:v>'13-'14</c:v>
                </c:pt>
                <c:pt idx="1">
                  <c:v>'14-'15</c:v>
                </c:pt>
                <c:pt idx="2">
                  <c:v>'15-'16</c:v>
                </c:pt>
                <c:pt idx="3">
                  <c:v>'16-'17</c:v>
                </c:pt>
                <c:pt idx="4">
                  <c:v>'17-'18</c:v>
                </c:pt>
                <c:pt idx="5">
                  <c:v>'18-'19</c:v>
                </c:pt>
                <c:pt idx="6">
                  <c:v>'19-'20</c:v>
                </c:pt>
                <c:pt idx="7">
                  <c:v>'20-'21</c:v>
                </c:pt>
                <c:pt idx="8">
                  <c:v>'21-'22</c:v>
                </c:pt>
                <c:pt idx="9">
                  <c:v>'22-'23</c:v>
                </c:pt>
              </c:strCache>
            </c:strRef>
          </c:cat>
          <c:val>
            <c:numRef>
              <c:f>Blad1!$B$2:$B$11</c:f>
              <c:numCache>
                <c:formatCode>0.00%</c:formatCode>
                <c:ptCount val="10"/>
                <c:pt idx="0">
                  <c:v>0.05</c:v>
                </c:pt>
                <c:pt idx="1">
                  <c:v>5.0999999999999997E-2</c:v>
                </c:pt>
                <c:pt idx="2">
                  <c:v>3.3000000000000002E-2</c:v>
                </c:pt>
                <c:pt idx="3">
                  <c:v>3.4000000000000002E-2</c:v>
                </c:pt>
                <c:pt idx="4">
                  <c:v>3.3000000000000002E-2</c:v>
                </c:pt>
                <c:pt idx="5">
                  <c:v>3.1E-2</c:v>
                </c:pt>
                <c:pt idx="6">
                  <c:v>7.0000000000000001E-3</c:v>
                </c:pt>
                <c:pt idx="7">
                  <c:v>1.7000000000000001E-2</c:v>
                </c:pt>
                <c:pt idx="8">
                  <c:v>1.4999999999999999E-2</c:v>
                </c:pt>
                <c:pt idx="9">
                  <c:v>2.9000000000000001E-2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5B3-4878-AF81-02C4ECE43367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4 jaar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Blad1!$A$2:$A$11</c:f>
              <c:strCache>
                <c:ptCount val="10"/>
                <c:pt idx="0">
                  <c:v>'13-'14</c:v>
                </c:pt>
                <c:pt idx="1">
                  <c:v>'14-'15</c:v>
                </c:pt>
                <c:pt idx="2">
                  <c:v>'15-'16</c:v>
                </c:pt>
                <c:pt idx="3">
                  <c:v>'16-'17</c:v>
                </c:pt>
                <c:pt idx="4">
                  <c:v>'17-'18</c:v>
                </c:pt>
                <c:pt idx="5">
                  <c:v>'18-'19</c:v>
                </c:pt>
                <c:pt idx="6">
                  <c:v>'19-'20</c:v>
                </c:pt>
                <c:pt idx="7">
                  <c:v>'20-'21</c:v>
                </c:pt>
                <c:pt idx="8">
                  <c:v>'21-'22</c:v>
                </c:pt>
                <c:pt idx="9">
                  <c:v>'22-'23</c:v>
                </c:pt>
              </c:strCache>
            </c:strRef>
          </c:cat>
          <c:val>
            <c:numRef>
              <c:f>Blad1!$C$2:$C$11</c:f>
              <c:numCache>
                <c:formatCode>0.00%</c:formatCode>
                <c:ptCount val="10"/>
                <c:pt idx="0">
                  <c:v>3.6999999999999998E-2</c:v>
                </c:pt>
                <c:pt idx="1">
                  <c:v>3.1E-2</c:v>
                </c:pt>
                <c:pt idx="2">
                  <c:v>0.03</c:v>
                </c:pt>
                <c:pt idx="3">
                  <c:v>2.7E-2</c:v>
                </c:pt>
                <c:pt idx="4">
                  <c:v>3.2000000000000001E-2</c:v>
                </c:pt>
                <c:pt idx="5">
                  <c:v>3.7999999999999999E-2</c:v>
                </c:pt>
                <c:pt idx="6">
                  <c:v>1.9E-2</c:v>
                </c:pt>
                <c:pt idx="7">
                  <c:v>2.9000000000000001E-2</c:v>
                </c:pt>
                <c:pt idx="8">
                  <c:v>0.04</c:v>
                </c:pt>
                <c:pt idx="9">
                  <c:v>2.5999999999999999E-2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5B3-4878-AF81-02C4ECE43367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5 jaar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Blad1!$A$2:$A$11</c:f>
              <c:strCache>
                <c:ptCount val="10"/>
                <c:pt idx="0">
                  <c:v>'13-'14</c:v>
                </c:pt>
                <c:pt idx="1">
                  <c:v>'14-'15</c:v>
                </c:pt>
                <c:pt idx="2">
                  <c:v>'15-'16</c:v>
                </c:pt>
                <c:pt idx="3">
                  <c:v>'16-'17</c:v>
                </c:pt>
                <c:pt idx="4">
                  <c:v>'17-'18</c:v>
                </c:pt>
                <c:pt idx="5">
                  <c:v>'18-'19</c:v>
                </c:pt>
                <c:pt idx="6">
                  <c:v>'19-'20</c:v>
                </c:pt>
                <c:pt idx="7">
                  <c:v>'20-'21</c:v>
                </c:pt>
                <c:pt idx="8">
                  <c:v>'21-'22</c:v>
                </c:pt>
                <c:pt idx="9">
                  <c:v>'22-'23</c:v>
                </c:pt>
              </c:strCache>
            </c:strRef>
          </c:cat>
          <c:val>
            <c:numRef>
              <c:f>Blad1!$D$2:$D$11</c:f>
              <c:numCache>
                <c:formatCode>0.00%</c:formatCode>
                <c:ptCount val="10"/>
                <c:pt idx="0">
                  <c:v>0.02</c:v>
                </c:pt>
                <c:pt idx="1">
                  <c:v>4.1000000000000002E-2</c:v>
                </c:pt>
                <c:pt idx="2">
                  <c:v>0.03</c:v>
                </c:pt>
                <c:pt idx="3">
                  <c:v>3.9E-2</c:v>
                </c:pt>
                <c:pt idx="4">
                  <c:v>3.7999999999999999E-2</c:v>
                </c:pt>
                <c:pt idx="5">
                  <c:v>2.7E-2</c:v>
                </c:pt>
                <c:pt idx="6">
                  <c:v>2.5999999999999999E-2</c:v>
                </c:pt>
                <c:pt idx="7">
                  <c:v>2.5999999999999999E-2</c:v>
                </c:pt>
                <c:pt idx="8">
                  <c:v>3.9E-2</c:v>
                </c:pt>
                <c:pt idx="9">
                  <c:v>3.6999999999999998E-2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5B3-4878-AF81-02C4ECE433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85070728"/>
        <c:axId val="585075768"/>
      </c:lineChart>
      <c:catAx>
        <c:axId val="585070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585075768"/>
        <c:crosses val="autoZero"/>
        <c:auto val="1"/>
        <c:lblAlgn val="ctr"/>
        <c:lblOffset val="100"/>
        <c:noMultiLvlLbl val="0"/>
      </c:catAx>
      <c:valAx>
        <c:axId val="585075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585070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E06B-3565-4C83-AC0B-0F69D703325A}" type="datetimeFigureOut">
              <a:rPr lang="nl-BE" smtClean="0"/>
              <a:t>28/03/2024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23A0-EFC5-4352-8856-98264F0C7EB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83679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E06B-3565-4C83-AC0B-0F69D703325A}" type="datetimeFigureOut">
              <a:rPr lang="nl-BE" smtClean="0"/>
              <a:t>28/03/2024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23A0-EFC5-4352-8856-98264F0C7EB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68036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E06B-3565-4C83-AC0B-0F69D703325A}" type="datetimeFigureOut">
              <a:rPr lang="nl-BE" smtClean="0"/>
              <a:t>28/03/2024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23A0-EFC5-4352-8856-98264F0C7EB3}" type="slidenum">
              <a:rPr lang="nl-BE" smtClean="0"/>
              <a:t>‹nr.›</a:t>
            </a:fld>
            <a:endParaRPr lang="nl-B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4450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E06B-3565-4C83-AC0B-0F69D703325A}" type="datetimeFigureOut">
              <a:rPr lang="nl-BE" smtClean="0"/>
              <a:t>28/03/2024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23A0-EFC5-4352-8856-98264F0C7EB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52859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E06B-3565-4C83-AC0B-0F69D703325A}" type="datetimeFigureOut">
              <a:rPr lang="nl-BE" smtClean="0"/>
              <a:t>28/03/2024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23A0-EFC5-4352-8856-98264F0C7EB3}" type="slidenum">
              <a:rPr lang="nl-BE" smtClean="0"/>
              <a:t>‹nr.›</a:t>
            </a:fld>
            <a:endParaRPr lang="nl-B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6020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E06B-3565-4C83-AC0B-0F69D703325A}" type="datetimeFigureOut">
              <a:rPr lang="nl-BE" smtClean="0"/>
              <a:t>28/03/2024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23A0-EFC5-4352-8856-98264F0C7EB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37380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E06B-3565-4C83-AC0B-0F69D703325A}" type="datetimeFigureOut">
              <a:rPr lang="nl-BE" smtClean="0"/>
              <a:t>28/03/2024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23A0-EFC5-4352-8856-98264F0C7EB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25780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E06B-3565-4C83-AC0B-0F69D703325A}" type="datetimeFigureOut">
              <a:rPr lang="nl-BE" smtClean="0"/>
              <a:t>28/03/2024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23A0-EFC5-4352-8856-98264F0C7EB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43569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E06B-3565-4C83-AC0B-0F69D703325A}" type="datetimeFigureOut">
              <a:rPr lang="nl-BE" smtClean="0"/>
              <a:t>28/03/2024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23A0-EFC5-4352-8856-98264F0C7EB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76115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E06B-3565-4C83-AC0B-0F69D703325A}" type="datetimeFigureOut">
              <a:rPr lang="nl-BE" smtClean="0"/>
              <a:t>28/03/2024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23A0-EFC5-4352-8856-98264F0C7EB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7341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E06B-3565-4C83-AC0B-0F69D703325A}" type="datetimeFigureOut">
              <a:rPr lang="nl-BE" smtClean="0"/>
              <a:t>28/03/2024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23A0-EFC5-4352-8856-98264F0C7EB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06616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E06B-3565-4C83-AC0B-0F69D703325A}" type="datetimeFigureOut">
              <a:rPr lang="nl-BE" smtClean="0"/>
              <a:t>28/03/2024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23A0-EFC5-4352-8856-98264F0C7EB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69060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E06B-3565-4C83-AC0B-0F69D703325A}" type="datetimeFigureOut">
              <a:rPr lang="nl-BE" smtClean="0"/>
              <a:t>28/03/2024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23A0-EFC5-4352-8856-98264F0C7EB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9156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E06B-3565-4C83-AC0B-0F69D703325A}" type="datetimeFigureOut">
              <a:rPr lang="nl-BE" smtClean="0"/>
              <a:t>28/03/2024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23A0-EFC5-4352-8856-98264F0C7EB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79773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E06B-3565-4C83-AC0B-0F69D703325A}" type="datetimeFigureOut">
              <a:rPr lang="nl-BE" smtClean="0"/>
              <a:t>28/03/2024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23A0-EFC5-4352-8856-98264F0C7EB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9465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E06B-3565-4C83-AC0B-0F69D703325A}" type="datetimeFigureOut">
              <a:rPr lang="nl-BE" smtClean="0"/>
              <a:t>28/03/2024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23A0-EFC5-4352-8856-98264F0C7EB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896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1E06B-3565-4C83-AC0B-0F69D703325A}" type="datetimeFigureOut">
              <a:rPr lang="nl-BE" smtClean="0"/>
              <a:t>28/03/2024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80223A0-EFC5-4352-8856-98264F0C7EB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09464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898405-9BD3-85CB-A536-F675F62E74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BE" sz="3600" dirty="0"/>
              <a:t>Dagelijks Bestuur </a:t>
            </a:r>
            <a:br>
              <a:rPr lang="nl-BE" sz="3600" dirty="0"/>
            </a:br>
            <a:r>
              <a:rPr lang="nl-BE" sz="3600" dirty="0"/>
              <a:t>19 maart 2024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BE722F9-3302-8B7C-BAAE-0377F5B582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  <a:p>
            <a:r>
              <a:rPr lang="nl-BE" dirty="0"/>
              <a:t>LOP Ronse Basis</a:t>
            </a:r>
          </a:p>
        </p:txBody>
      </p:sp>
    </p:spTree>
    <p:extLst>
      <p:ext uri="{BB962C8B-B14F-4D97-AF65-F5344CB8AC3E}">
        <p14:creationId xmlns:p14="http://schemas.microsoft.com/office/powerpoint/2010/main" val="771479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47D996-11EE-92EF-E261-F4F5E6DE6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Buitengewoon onderwijs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15150590-D0B1-16BE-3DB2-CE768CE732FA}"/>
              </a:ext>
            </a:extLst>
          </p:cNvPr>
          <p:cNvSpPr txBox="1"/>
          <p:nvPr/>
        </p:nvSpPr>
        <p:spPr>
          <a:xfrm>
            <a:off x="1047750" y="5229225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OPM. De ‘groene gemeenten’ hebben wél instellingen BuBaO, de andere niet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0A45A29-AAC1-F833-FAED-8EBEEE0E7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graphicFrame>
        <p:nvGraphicFramePr>
          <p:cNvPr id="7" name="Grafiek 6">
            <a:extLst>
              <a:ext uri="{FF2B5EF4-FFF2-40B4-BE49-F238E27FC236}">
                <a16:creationId xmlns:a16="http://schemas.microsoft.com/office/drawing/2014/main" id="{1D3C9042-06BD-89B0-9CCB-34B41476F7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7179013"/>
              </p:ext>
            </p:extLst>
          </p:nvPr>
        </p:nvGraphicFramePr>
        <p:xfrm>
          <a:off x="1047750" y="2057399"/>
          <a:ext cx="8226252" cy="3171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7892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8B7353-E28F-4716-4E73-A7F0A552D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Buitengewoon onderwijs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41CC273-92A0-D80F-D462-1CF2C4EF8311}"/>
              </a:ext>
            </a:extLst>
          </p:cNvPr>
          <p:cNvSpPr txBox="1"/>
          <p:nvPr/>
        </p:nvSpPr>
        <p:spPr>
          <a:xfrm>
            <a:off x="7344801" y="5248315"/>
            <a:ext cx="4131280" cy="1004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07000"/>
              </a:lnSpc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Ronse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Relatief weinig type 9 (autisme)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Relatief veel type 4 (lichamelijke handicap)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Basisaanbod, type 2 en type 3: gemiddeld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21BF9CC-A3B1-9A1D-B4FE-186956804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graphicFrame>
        <p:nvGraphicFramePr>
          <p:cNvPr id="5" name="Grafiek 4">
            <a:extLst>
              <a:ext uri="{FF2B5EF4-FFF2-40B4-BE49-F238E27FC236}">
                <a16:creationId xmlns:a16="http://schemas.microsoft.com/office/drawing/2014/main" id="{3CD42957-85B8-DFDE-AB57-BD32B434CF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10333934"/>
              </p:ext>
            </p:extLst>
          </p:nvPr>
        </p:nvGraphicFramePr>
        <p:xfrm>
          <a:off x="677334" y="1317956"/>
          <a:ext cx="8323791" cy="4222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6868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760540-2D49-12FA-97EB-3DD0A7EBE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Kleuterparticipatie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D831C0-E165-92BA-825F-1190D9DF1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Niet ingeschreven 3- en 4-jarige kleuters</a:t>
            </a:r>
          </a:p>
          <a:p>
            <a:endParaRPr lang="nl-BE" dirty="0"/>
          </a:p>
          <a:p>
            <a:endParaRPr lang="nl-BE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AB6EC3B5-9F54-8AE7-E25B-3C6A75F888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316300"/>
              </p:ext>
            </p:extLst>
          </p:nvPr>
        </p:nvGraphicFramePr>
        <p:xfrm>
          <a:off x="677334" y="2871494"/>
          <a:ext cx="9700660" cy="15287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8087">
                  <a:extLst>
                    <a:ext uri="{9D8B030D-6E8A-4147-A177-3AD203B41FA5}">
                      <a16:colId xmlns:a16="http://schemas.microsoft.com/office/drawing/2014/main" val="2953116301"/>
                    </a:ext>
                  </a:extLst>
                </a:gridCol>
                <a:gridCol w="625178">
                  <a:extLst>
                    <a:ext uri="{9D8B030D-6E8A-4147-A177-3AD203B41FA5}">
                      <a16:colId xmlns:a16="http://schemas.microsoft.com/office/drawing/2014/main" val="2937701756"/>
                    </a:ext>
                  </a:extLst>
                </a:gridCol>
                <a:gridCol w="674415">
                  <a:extLst>
                    <a:ext uri="{9D8B030D-6E8A-4147-A177-3AD203B41FA5}">
                      <a16:colId xmlns:a16="http://schemas.microsoft.com/office/drawing/2014/main" val="3235075378"/>
                    </a:ext>
                  </a:extLst>
                </a:gridCol>
                <a:gridCol w="674415">
                  <a:extLst>
                    <a:ext uri="{9D8B030D-6E8A-4147-A177-3AD203B41FA5}">
                      <a16:colId xmlns:a16="http://schemas.microsoft.com/office/drawing/2014/main" val="3589498923"/>
                    </a:ext>
                  </a:extLst>
                </a:gridCol>
                <a:gridCol w="674415">
                  <a:extLst>
                    <a:ext uri="{9D8B030D-6E8A-4147-A177-3AD203B41FA5}">
                      <a16:colId xmlns:a16="http://schemas.microsoft.com/office/drawing/2014/main" val="3065522586"/>
                    </a:ext>
                  </a:extLst>
                </a:gridCol>
                <a:gridCol w="674415">
                  <a:extLst>
                    <a:ext uri="{9D8B030D-6E8A-4147-A177-3AD203B41FA5}">
                      <a16:colId xmlns:a16="http://schemas.microsoft.com/office/drawing/2014/main" val="1590965113"/>
                    </a:ext>
                  </a:extLst>
                </a:gridCol>
                <a:gridCol w="674415">
                  <a:extLst>
                    <a:ext uri="{9D8B030D-6E8A-4147-A177-3AD203B41FA5}">
                      <a16:colId xmlns:a16="http://schemas.microsoft.com/office/drawing/2014/main" val="3365522214"/>
                    </a:ext>
                  </a:extLst>
                </a:gridCol>
                <a:gridCol w="674415">
                  <a:extLst>
                    <a:ext uri="{9D8B030D-6E8A-4147-A177-3AD203B41FA5}">
                      <a16:colId xmlns:a16="http://schemas.microsoft.com/office/drawing/2014/main" val="3276046144"/>
                    </a:ext>
                  </a:extLst>
                </a:gridCol>
                <a:gridCol w="674415">
                  <a:extLst>
                    <a:ext uri="{9D8B030D-6E8A-4147-A177-3AD203B41FA5}">
                      <a16:colId xmlns:a16="http://schemas.microsoft.com/office/drawing/2014/main" val="2068856958"/>
                    </a:ext>
                  </a:extLst>
                </a:gridCol>
                <a:gridCol w="674415">
                  <a:extLst>
                    <a:ext uri="{9D8B030D-6E8A-4147-A177-3AD203B41FA5}">
                      <a16:colId xmlns:a16="http://schemas.microsoft.com/office/drawing/2014/main" val="1815364403"/>
                    </a:ext>
                  </a:extLst>
                </a:gridCol>
                <a:gridCol w="674415">
                  <a:extLst>
                    <a:ext uri="{9D8B030D-6E8A-4147-A177-3AD203B41FA5}">
                      <a16:colId xmlns:a16="http://schemas.microsoft.com/office/drawing/2014/main" val="2036040867"/>
                    </a:ext>
                  </a:extLst>
                </a:gridCol>
                <a:gridCol w="674415">
                  <a:extLst>
                    <a:ext uri="{9D8B030D-6E8A-4147-A177-3AD203B41FA5}">
                      <a16:colId xmlns:a16="http://schemas.microsoft.com/office/drawing/2014/main" val="2836185262"/>
                    </a:ext>
                  </a:extLst>
                </a:gridCol>
                <a:gridCol w="674415">
                  <a:extLst>
                    <a:ext uri="{9D8B030D-6E8A-4147-A177-3AD203B41FA5}">
                      <a16:colId xmlns:a16="http://schemas.microsoft.com/office/drawing/2014/main" val="1895022849"/>
                    </a:ext>
                  </a:extLst>
                </a:gridCol>
                <a:gridCol w="674415">
                  <a:extLst>
                    <a:ext uri="{9D8B030D-6E8A-4147-A177-3AD203B41FA5}">
                      <a16:colId xmlns:a16="http://schemas.microsoft.com/office/drawing/2014/main" val="4219674913"/>
                    </a:ext>
                  </a:extLst>
                </a:gridCol>
                <a:gridCol w="674415">
                  <a:extLst>
                    <a:ext uri="{9D8B030D-6E8A-4147-A177-3AD203B41FA5}">
                      <a16:colId xmlns:a16="http://schemas.microsoft.com/office/drawing/2014/main" val="3567652513"/>
                    </a:ext>
                  </a:extLst>
                </a:gridCol>
              </a:tblGrid>
              <a:tr h="5095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 dirty="0">
                          <a:effectLst/>
                        </a:rPr>
                        <a:t> </a:t>
                      </a:r>
                      <a:endParaRPr lang="nl-BE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09-10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 dirty="0">
                          <a:effectLst/>
                        </a:rPr>
                        <a:t>10-11</a:t>
                      </a:r>
                      <a:endParaRPr lang="nl-BE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11-12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12-13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13-14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14-15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15-16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16-17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17-18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18-19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19-20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20-21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21-22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22-23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00201783"/>
                  </a:ext>
                </a:extLst>
              </a:tr>
              <a:tr h="5095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3j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1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6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2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6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5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5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9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4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14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7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11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16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6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 dirty="0">
                          <a:effectLst/>
                        </a:rPr>
                        <a:t>8</a:t>
                      </a:r>
                      <a:endParaRPr lang="nl-BE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1336160"/>
                  </a:ext>
                </a:extLst>
              </a:tr>
              <a:tr h="5095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4j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1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0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3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2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3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3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5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5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3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9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7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7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3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 dirty="0">
                          <a:effectLst/>
                        </a:rPr>
                        <a:t>2</a:t>
                      </a:r>
                      <a:endParaRPr lang="nl-BE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14559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428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3E0452-5A9F-B471-010F-57B0DA691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Kleuterparticipatie: aan/afwezigheden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1D848922-295D-03BF-17A0-877B2ECA62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2106373"/>
              </p:ext>
            </p:extLst>
          </p:nvPr>
        </p:nvGraphicFramePr>
        <p:xfrm>
          <a:off x="802690" y="1570058"/>
          <a:ext cx="4053395" cy="31027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5097">
                  <a:extLst>
                    <a:ext uri="{9D8B030D-6E8A-4147-A177-3AD203B41FA5}">
                      <a16:colId xmlns:a16="http://schemas.microsoft.com/office/drawing/2014/main" val="2193796956"/>
                    </a:ext>
                  </a:extLst>
                </a:gridCol>
                <a:gridCol w="935009">
                  <a:extLst>
                    <a:ext uri="{9D8B030D-6E8A-4147-A177-3AD203B41FA5}">
                      <a16:colId xmlns:a16="http://schemas.microsoft.com/office/drawing/2014/main" val="194590953"/>
                    </a:ext>
                  </a:extLst>
                </a:gridCol>
                <a:gridCol w="870012">
                  <a:extLst>
                    <a:ext uri="{9D8B030D-6E8A-4147-A177-3AD203B41FA5}">
                      <a16:colId xmlns:a16="http://schemas.microsoft.com/office/drawing/2014/main" val="2731290281"/>
                    </a:ext>
                  </a:extLst>
                </a:gridCol>
                <a:gridCol w="923277">
                  <a:extLst>
                    <a:ext uri="{9D8B030D-6E8A-4147-A177-3AD203B41FA5}">
                      <a16:colId xmlns:a16="http://schemas.microsoft.com/office/drawing/2014/main" val="3454185344"/>
                    </a:ext>
                  </a:extLst>
                </a:gridCol>
              </a:tblGrid>
              <a:tr h="282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 dirty="0">
                          <a:effectLst/>
                        </a:rPr>
                        <a:t> </a:t>
                      </a:r>
                      <a:endParaRPr lang="nl-BE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3 jaar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4 jaar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5 jaar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71945134"/>
                  </a:ext>
                </a:extLst>
              </a:tr>
              <a:tr h="282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 dirty="0">
                          <a:effectLst/>
                        </a:rPr>
                        <a:t>'13-'14</a:t>
                      </a:r>
                      <a:endParaRPr lang="nl-BE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 dirty="0">
                          <a:effectLst/>
                        </a:rPr>
                        <a:t>5,0%</a:t>
                      </a:r>
                      <a:endParaRPr lang="nl-BE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3,7%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2,0%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5056019"/>
                  </a:ext>
                </a:extLst>
              </a:tr>
              <a:tr h="282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'14-'15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 dirty="0">
                          <a:effectLst/>
                        </a:rPr>
                        <a:t>5,1%</a:t>
                      </a:r>
                      <a:endParaRPr lang="nl-BE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3,1%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4,1%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6273426"/>
                  </a:ext>
                </a:extLst>
              </a:tr>
              <a:tr h="282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'15-'16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3,3%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 dirty="0">
                          <a:effectLst/>
                        </a:rPr>
                        <a:t>3,0%</a:t>
                      </a:r>
                      <a:endParaRPr lang="nl-BE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3,0%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0599137"/>
                  </a:ext>
                </a:extLst>
              </a:tr>
              <a:tr h="282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'16-'17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3,4%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 dirty="0">
                          <a:effectLst/>
                        </a:rPr>
                        <a:t>2,7%</a:t>
                      </a:r>
                      <a:endParaRPr lang="nl-BE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3,9%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63063529"/>
                  </a:ext>
                </a:extLst>
              </a:tr>
              <a:tr h="282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'17-'18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3,3%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 dirty="0">
                          <a:effectLst/>
                        </a:rPr>
                        <a:t>3,2%</a:t>
                      </a:r>
                      <a:endParaRPr lang="nl-BE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3,8%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14166762"/>
                  </a:ext>
                </a:extLst>
              </a:tr>
              <a:tr h="282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'18-'19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 dirty="0">
                          <a:effectLst/>
                        </a:rPr>
                        <a:t>3,1%</a:t>
                      </a:r>
                      <a:endParaRPr lang="nl-BE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 dirty="0">
                          <a:effectLst/>
                        </a:rPr>
                        <a:t>3,8%</a:t>
                      </a:r>
                      <a:endParaRPr lang="nl-BE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2,7%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3616349"/>
                  </a:ext>
                </a:extLst>
              </a:tr>
              <a:tr h="282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'19-'20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0,7%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 dirty="0">
                          <a:effectLst/>
                        </a:rPr>
                        <a:t>1,9%</a:t>
                      </a:r>
                      <a:endParaRPr lang="nl-BE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2,6%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15587546"/>
                  </a:ext>
                </a:extLst>
              </a:tr>
              <a:tr h="282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'20-'21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1,7%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 dirty="0">
                          <a:effectLst/>
                        </a:rPr>
                        <a:t>2,9%</a:t>
                      </a:r>
                      <a:endParaRPr lang="nl-BE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 dirty="0">
                          <a:effectLst/>
                        </a:rPr>
                        <a:t>2,6%</a:t>
                      </a:r>
                      <a:endParaRPr lang="nl-BE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0966"/>
                  </a:ext>
                </a:extLst>
              </a:tr>
              <a:tr h="282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'21-'22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1,5%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4,0%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 dirty="0">
                          <a:effectLst/>
                        </a:rPr>
                        <a:t>3,9%</a:t>
                      </a:r>
                      <a:endParaRPr lang="nl-BE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19089055"/>
                  </a:ext>
                </a:extLst>
              </a:tr>
              <a:tr h="282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'22-'23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2,9%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>
                          <a:effectLst/>
                        </a:rPr>
                        <a:t>2,6%</a:t>
                      </a:r>
                      <a:endParaRPr lang="nl-BE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kern="100" dirty="0">
                          <a:effectLst/>
                        </a:rPr>
                        <a:t>3,7%</a:t>
                      </a:r>
                      <a:endParaRPr lang="nl-BE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46199047"/>
                  </a:ext>
                </a:extLst>
              </a:tr>
            </a:tbl>
          </a:graphicData>
        </a:graphic>
      </p:graphicFrame>
      <p:graphicFrame>
        <p:nvGraphicFramePr>
          <p:cNvPr id="5" name="Grafiek 4">
            <a:extLst>
              <a:ext uri="{FF2B5EF4-FFF2-40B4-BE49-F238E27FC236}">
                <a16:creationId xmlns:a16="http://schemas.microsoft.com/office/drawing/2014/main" id="{C91C83CF-07FD-F1FD-9A23-6D50A660FF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934973"/>
              </p:ext>
            </p:extLst>
          </p:nvPr>
        </p:nvGraphicFramePr>
        <p:xfrm>
          <a:off x="5169543" y="1648739"/>
          <a:ext cx="4764570" cy="2949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3723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39C435-538F-6F8D-3088-AA63B68B5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Kleuterparticipatie: aan/afwezigheden</a:t>
            </a:r>
          </a:p>
        </p:txBody>
      </p:sp>
      <p:pic>
        <p:nvPicPr>
          <p:cNvPr id="4" name="Tijdelijke aanduiding voor inhoud 3" descr="Afbeelding met diagram, tekst, lijn, Plan&#10;&#10;Automatisch gegenereerde beschrijving">
            <a:extLst>
              <a:ext uri="{FF2B5EF4-FFF2-40B4-BE49-F238E27FC236}">
                <a16:creationId xmlns:a16="http://schemas.microsoft.com/office/drawing/2014/main" id="{9BE5531D-D367-711C-8B0A-5C33BC250B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9312" y="3678876"/>
            <a:ext cx="3152980" cy="2021505"/>
          </a:xfrm>
          <a:prstGeom prst="rect">
            <a:avLst/>
          </a:prstGeom>
        </p:spPr>
      </p:pic>
      <p:pic>
        <p:nvPicPr>
          <p:cNvPr id="6" name="Afbeelding 5" descr="Afbeelding met diagram, lijn, tekst, kaart&#10;&#10;Automatisch gegenereerde beschrijving">
            <a:extLst>
              <a:ext uri="{FF2B5EF4-FFF2-40B4-BE49-F238E27FC236}">
                <a16:creationId xmlns:a16="http://schemas.microsoft.com/office/drawing/2014/main" id="{71EAD44D-942C-62BF-6207-FBA4EF9C5D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7701" y="3429000"/>
            <a:ext cx="3442570" cy="2428875"/>
          </a:xfrm>
          <a:prstGeom prst="rect">
            <a:avLst/>
          </a:prstGeom>
        </p:spPr>
      </p:pic>
      <p:pic>
        <p:nvPicPr>
          <p:cNvPr id="8" name="Afbeelding 7" descr="Afbeelding met diagram, tekst, lijn, Lettertype&#10;&#10;Automatisch gegenereerde beschrijving">
            <a:extLst>
              <a:ext uri="{FF2B5EF4-FFF2-40B4-BE49-F238E27FC236}">
                <a16:creationId xmlns:a16="http://schemas.microsoft.com/office/drawing/2014/main" id="{605C89B0-2435-644E-F5CE-685B4092AF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5681" y="3348495"/>
            <a:ext cx="3338830" cy="2509380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75CFEC18-4049-7DE0-5D39-9A16D22EBDCD}"/>
              </a:ext>
            </a:extLst>
          </p:cNvPr>
          <p:cNvSpPr txBox="1"/>
          <p:nvPr/>
        </p:nvSpPr>
        <p:spPr>
          <a:xfrm>
            <a:off x="677334" y="2250640"/>
            <a:ext cx="6266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Ten opzichte van Provincie Oost-Vlaanderen: 3 – 4 – 5 jaar:</a:t>
            </a:r>
          </a:p>
        </p:txBody>
      </p:sp>
    </p:spTree>
    <p:extLst>
      <p:ext uri="{BB962C8B-B14F-4D97-AF65-F5344CB8AC3E}">
        <p14:creationId xmlns:p14="http://schemas.microsoft.com/office/powerpoint/2010/main" val="344125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F009AE-8594-8764-5ACD-908989B52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Agenda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A7FF7C-210E-5933-60C7-31F91ABF7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nl-BE" dirty="0"/>
              <a:t>Resultaten aanmeldingen 2024-2025</a:t>
            </a:r>
          </a:p>
          <a:p>
            <a:pPr>
              <a:buFont typeface="+mj-lt"/>
              <a:buAutoNum type="arabicPeriod"/>
            </a:pPr>
            <a:r>
              <a:rPr lang="nl-BE" dirty="0"/>
              <a:t>Anderstalige nieuwkomers</a:t>
            </a:r>
          </a:p>
          <a:p>
            <a:pPr>
              <a:buFont typeface="+mj-lt"/>
              <a:buAutoNum type="arabicPeriod"/>
            </a:pPr>
            <a:r>
              <a:rPr lang="nl-BE" dirty="0"/>
              <a:t>Buitengewoon onderwijs</a:t>
            </a:r>
          </a:p>
          <a:p>
            <a:pPr>
              <a:buFont typeface="+mj-lt"/>
              <a:buAutoNum type="arabicPeriod"/>
            </a:pPr>
            <a:r>
              <a:rPr lang="nl-BE" dirty="0"/>
              <a:t>Kleuterparticipatie</a:t>
            </a:r>
          </a:p>
          <a:p>
            <a:pPr>
              <a:buFont typeface="+mj-lt"/>
              <a:buAutoNum type="arabicPeriod"/>
            </a:pPr>
            <a:r>
              <a:rPr lang="nl-BE" dirty="0"/>
              <a:t>Varia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557663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A0A988-4D11-4AC5-62E9-3FFC937C2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Resultaten aanmeldingen 2024-2025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7D5FA8B9-5E88-16E8-55E6-975B8496A0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3663149"/>
              </p:ext>
            </p:extLst>
          </p:nvPr>
        </p:nvGraphicFramePr>
        <p:xfrm>
          <a:off x="777351" y="1844999"/>
          <a:ext cx="8002666" cy="35615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28837">
                  <a:extLst>
                    <a:ext uri="{9D8B030D-6E8A-4147-A177-3AD203B41FA5}">
                      <a16:colId xmlns:a16="http://schemas.microsoft.com/office/drawing/2014/main" val="4288651999"/>
                    </a:ext>
                  </a:extLst>
                </a:gridCol>
                <a:gridCol w="652048">
                  <a:extLst>
                    <a:ext uri="{9D8B030D-6E8A-4147-A177-3AD203B41FA5}">
                      <a16:colId xmlns:a16="http://schemas.microsoft.com/office/drawing/2014/main" val="2871772339"/>
                    </a:ext>
                  </a:extLst>
                </a:gridCol>
                <a:gridCol w="652048">
                  <a:extLst>
                    <a:ext uri="{9D8B030D-6E8A-4147-A177-3AD203B41FA5}">
                      <a16:colId xmlns:a16="http://schemas.microsoft.com/office/drawing/2014/main" val="3588949059"/>
                    </a:ext>
                  </a:extLst>
                </a:gridCol>
                <a:gridCol w="652048">
                  <a:extLst>
                    <a:ext uri="{9D8B030D-6E8A-4147-A177-3AD203B41FA5}">
                      <a16:colId xmlns:a16="http://schemas.microsoft.com/office/drawing/2014/main" val="3877133165"/>
                    </a:ext>
                  </a:extLst>
                </a:gridCol>
                <a:gridCol w="663537">
                  <a:extLst>
                    <a:ext uri="{9D8B030D-6E8A-4147-A177-3AD203B41FA5}">
                      <a16:colId xmlns:a16="http://schemas.microsoft.com/office/drawing/2014/main" val="3379642810"/>
                    </a:ext>
                  </a:extLst>
                </a:gridCol>
                <a:gridCol w="663537">
                  <a:extLst>
                    <a:ext uri="{9D8B030D-6E8A-4147-A177-3AD203B41FA5}">
                      <a16:colId xmlns:a16="http://schemas.microsoft.com/office/drawing/2014/main" val="3968093836"/>
                    </a:ext>
                  </a:extLst>
                </a:gridCol>
                <a:gridCol w="663537">
                  <a:extLst>
                    <a:ext uri="{9D8B030D-6E8A-4147-A177-3AD203B41FA5}">
                      <a16:colId xmlns:a16="http://schemas.microsoft.com/office/drawing/2014/main" val="3975676401"/>
                    </a:ext>
                  </a:extLst>
                </a:gridCol>
                <a:gridCol w="663537">
                  <a:extLst>
                    <a:ext uri="{9D8B030D-6E8A-4147-A177-3AD203B41FA5}">
                      <a16:colId xmlns:a16="http://schemas.microsoft.com/office/drawing/2014/main" val="808440534"/>
                    </a:ext>
                  </a:extLst>
                </a:gridCol>
                <a:gridCol w="663537">
                  <a:extLst>
                    <a:ext uri="{9D8B030D-6E8A-4147-A177-3AD203B41FA5}">
                      <a16:colId xmlns:a16="http://schemas.microsoft.com/office/drawing/2014/main" val="2588998099"/>
                    </a:ext>
                  </a:extLst>
                </a:gridCol>
              </a:tblGrid>
              <a:tr h="323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BE" sz="800" dirty="0">
                          <a:effectLst/>
                        </a:rPr>
                        <a:t> </a:t>
                      </a:r>
                      <a:endParaRPr lang="nl-BE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 dirty="0">
                          <a:effectLst/>
                        </a:rPr>
                        <a:t>2021-2022</a:t>
                      </a:r>
                      <a:endParaRPr lang="nl-BE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>
                          <a:effectLst/>
                        </a:rPr>
                        <a:t>2022-2023</a:t>
                      </a:r>
                      <a:endParaRPr lang="nl-BE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>
                          <a:effectLst/>
                        </a:rPr>
                        <a:t>2023-2024</a:t>
                      </a:r>
                      <a:endParaRPr lang="nl-BE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>
                          <a:effectLst/>
                        </a:rPr>
                        <a:t>2024-2025</a:t>
                      </a:r>
                      <a:endParaRPr lang="nl-BE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01328"/>
                  </a:ext>
                </a:extLst>
              </a:tr>
              <a:tr h="323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BE" sz="800" dirty="0">
                          <a:effectLst/>
                        </a:rPr>
                        <a:t> </a:t>
                      </a:r>
                      <a:endParaRPr lang="nl-BE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>
                          <a:effectLst/>
                        </a:rPr>
                        <a:t>#</a:t>
                      </a:r>
                      <a:endParaRPr lang="nl-BE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 dirty="0">
                          <a:effectLst/>
                        </a:rPr>
                        <a:t>%</a:t>
                      </a:r>
                      <a:endParaRPr lang="nl-BE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>
                          <a:effectLst/>
                        </a:rPr>
                        <a:t>#</a:t>
                      </a:r>
                      <a:endParaRPr lang="nl-BE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>
                          <a:effectLst/>
                        </a:rPr>
                        <a:t>%</a:t>
                      </a:r>
                      <a:endParaRPr lang="nl-BE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>
                          <a:effectLst/>
                        </a:rPr>
                        <a:t>#</a:t>
                      </a:r>
                      <a:endParaRPr lang="nl-BE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>
                          <a:effectLst/>
                        </a:rPr>
                        <a:t>%</a:t>
                      </a:r>
                      <a:endParaRPr lang="nl-BE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>
                          <a:effectLst/>
                        </a:rPr>
                        <a:t>#</a:t>
                      </a:r>
                      <a:endParaRPr lang="nl-BE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>
                          <a:effectLst/>
                        </a:rPr>
                        <a:t>%</a:t>
                      </a:r>
                      <a:endParaRPr lang="nl-BE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4253931534"/>
                  </a:ext>
                </a:extLst>
              </a:tr>
              <a:tr h="323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BE" sz="800" dirty="0">
                          <a:effectLst/>
                        </a:rPr>
                        <a:t>Aantal aanmeldingen:</a:t>
                      </a:r>
                      <a:endParaRPr lang="nl-BE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 dirty="0">
                          <a:effectLst/>
                        </a:rPr>
                        <a:t>185</a:t>
                      </a:r>
                      <a:endParaRPr lang="nl-BE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>
                          <a:effectLst/>
                        </a:rPr>
                        <a:t>100</a:t>
                      </a:r>
                      <a:endParaRPr lang="nl-BE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 dirty="0">
                          <a:effectLst/>
                        </a:rPr>
                        <a:t>172</a:t>
                      </a:r>
                      <a:endParaRPr lang="nl-BE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 dirty="0">
                          <a:effectLst/>
                        </a:rPr>
                        <a:t>100</a:t>
                      </a:r>
                      <a:endParaRPr lang="nl-BE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 dirty="0">
                          <a:effectLst/>
                        </a:rPr>
                        <a:t>169</a:t>
                      </a:r>
                      <a:endParaRPr lang="nl-BE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>
                          <a:effectLst/>
                        </a:rPr>
                        <a:t>100</a:t>
                      </a:r>
                      <a:endParaRPr lang="nl-BE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 b="1" dirty="0">
                          <a:effectLst/>
                        </a:rPr>
                        <a:t>196</a:t>
                      </a:r>
                      <a:endParaRPr lang="nl-BE" sz="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 b="0" dirty="0">
                          <a:effectLst/>
                        </a:rPr>
                        <a:t>100</a:t>
                      </a:r>
                      <a:endParaRPr lang="nl-BE" sz="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3685803047"/>
                  </a:ext>
                </a:extLst>
              </a:tr>
              <a:tr h="323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BE" sz="800" dirty="0">
                          <a:effectLst/>
                        </a:rPr>
                        <a:t>Aantal toewijzingen</a:t>
                      </a:r>
                      <a:endParaRPr lang="nl-BE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>
                          <a:effectLst/>
                        </a:rPr>
                        <a:t>169</a:t>
                      </a:r>
                      <a:endParaRPr lang="nl-BE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>
                          <a:effectLst/>
                        </a:rPr>
                        <a:t>91</a:t>
                      </a:r>
                      <a:endParaRPr lang="nl-BE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>
                          <a:effectLst/>
                        </a:rPr>
                        <a:t>154</a:t>
                      </a:r>
                      <a:endParaRPr lang="nl-BE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 dirty="0">
                          <a:effectLst/>
                        </a:rPr>
                        <a:t>89</a:t>
                      </a:r>
                      <a:endParaRPr lang="nl-BE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 dirty="0">
                          <a:effectLst/>
                        </a:rPr>
                        <a:t>161</a:t>
                      </a:r>
                      <a:endParaRPr lang="nl-BE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>
                          <a:effectLst/>
                        </a:rPr>
                        <a:t>95</a:t>
                      </a:r>
                      <a:endParaRPr lang="nl-BE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 b="1" dirty="0">
                          <a:effectLst/>
                        </a:rPr>
                        <a:t>189</a:t>
                      </a:r>
                      <a:endParaRPr lang="nl-BE" sz="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 b="0" dirty="0">
                          <a:effectLst/>
                        </a:rPr>
                        <a:t>96</a:t>
                      </a:r>
                      <a:endParaRPr lang="nl-BE" sz="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3000383341"/>
                  </a:ext>
                </a:extLst>
              </a:tr>
              <a:tr h="323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BE" sz="800" dirty="0">
                          <a:effectLst/>
                        </a:rPr>
                        <a:t>1</a:t>
                      </a:r>
                      <a:r>
                        <a:rPr lang="nl-BE" sz="800" baseline="30000" dirty="0">
                          <a:effectLst/>
                        </a:rPr>
                        <a:t>ste</a:t>
                      </a:r>
                      <a:r>
                        <a:rPr lang="nl-BE" sz="800" dirty="0">
                          <a:effectLst/>
                        </a:rPr>
                        <a:t> keuze</a:t>
                      </a:r>
                      <a:endParaRPr lang="nl-BE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 dirty="0">
                          <a:effectLst/>
                        </a:rPr>
                        <a:t>160</a:t>
                      </a:r>
                      <a:endParaRPr lang="nl-BE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>
                          <a:effectLst/>
                        </a:rPr>
                        <a:t>86</a:t>
                      </a:r>
                      <a:endParaRPr lang="nl-BE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>
                          <a:effectLst/>
                        </a:rPr>
                        <a:t>145</a:t>
                      </a:r>
                      <a:endParaRPr lang="nl-BE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>
                          <a:effectLst/>
                        </a:rPr>
                        <a:t>84</a:t>
                      </a:r>
                      <a:endParaRPr lang="nl-BE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 dirty="0">
                          <a:effectLst/>
                        </a:rPr>
                        <a:t>157</a:t>
                      </a:r>
                      <a:endParaRPr lang="nl-BE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 dirty="0">
                          <a:effectLst/>
                        </a:rPr>
                        <a:t>93</a:t>
                      </a:r>
                      <a:endParaRPr lang="nl-BE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 b="1" dirty="0">
                          <a:effectLst/>
                        </a:rPr>
                        <a:t>179</a:t>
                      </a:r>
                      <a:endParaRPr lang="nl-BE" sz="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1547138279"/>
                  </a:ext>
                </a:extLst>
              </a:tr>
              <a:tr h="323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BE" sz="800" dirty="0">
                          <a:effectLst/>
                        </a:rPr>
                        <a:t>2</a:t>
                      </a:r>
                      <a:r>
                        <a:rPr lang="nl-BE" sz="800" baseline="30000" dirty="0">
                          <a:effectLst/>
                        </a:rPr>
                        <a:t>de</a:t>
                      </a:r>
                      <a:r>
                        <a:rPr lang="nl-BE" sz="800" dirty="0">
                          <a:effectLst/>
                        </a:rPr>
                        <a:t> keuze</a:t>
                      </a:r>
                      <a:endParaRPr lang="nl-BE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>
                          <a:effectLst/>
                        </a:rPr>
                        <a:t>9</a:t>
                      </a:r>
                      <a:endParaRPr lang="nl-BE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>
                          <a:effectLst/>
                        </a:rPr>
                        <a:t>5</a:t>
                      </a:r>
                      <a:endParaRPr lang="nl-BE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 dirty="0">
                          <a:effectLst/>
                        </a:rPr>
                        <a:t>7</a:t>
                      </a:r>
                      <a:endParaRPr lang="nl-BE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>
                          <a:effectLst/>
                        </a:rPr>
                        <a:t>4</a:t>
                      </a:r>
                      <a:endParaRPr lang="nl-BE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 dirty="0">
                          <a:effectLst/>
                        </a:rPr>
                        <a:t>4</a:t>
                      </a:r>
                      <a:endParaRPr lang="nl-BE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 dirty="0">
                          <a:effectLst/>
                        </a:rPr>
                        <a:t>2</a:t>
                      </a:r>
                      <a:endParaRPr lang="nl-BE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17780" marB="1778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nl-BE" sz="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2754156836"/>
                  </a:ext>
                </a:extLst>
              </a:tr>
              <a:tr h="323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BE" sz="800" dirty="0">
                          <a:effectLst/>
                        </a:rPr>
                        <a:t>3</a:t>
                      </a:r>
                      <a:r>
                        <a:rPr lang="nl-BE" sz="800" baseline="30000" dirty="0">
                          <a:effectLst/>
                        </a:rPr>
                        <a:t>de</a:t>
                      </a:r>
                      <a:r>
                        <a:rPr lang="nl-BE" sz="800" dirty="0">
                          <a:effectLst/>
                        </a:rPr>
                        <a:t> keuze</a:t>
                      </a:r>
                      <a:endParaRPr lang="nl-BE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>
                          <a:effectLst/>
                        </a:rPr>
                        <a:t>0</a:t>
                      </a:r>
                      <a:endParaRPr lang="nl-BE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>
                          <a:effectLst/>
                        </a:rPr>
                        <a:t>0</a:t>
                      </a:r>
                      <a:endParaRPr lang="nl-BE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>
                          <a:effectLst/>
                        </a:rPr>
                        <a:t>2</a:t>
                      </a:r>
                      <a:endParaRPr lang="nl-BE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>
                          <a:effectLst/>
                        </a:rPr>
                        <a:t>1</a:t>
                      </a:r>
                      <a:endParaRPr lang="nl-BE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>
                          <a:effectLst/>
                        </a:rPr>
                        <a:t>0</a:t>
                      </a:r>
                      <a:endParaRPr lang="nl-BE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 dirty="0">
                          <a:effectLst/>
                        </a:rPr>
                        <a:t>0</a:t>
                      </a:r>
                      <a:endParaRPr lang="nl-BE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 b="1" dirty="0">
                          <a:effectLst/>
                        </a:rPr>
                        <a:t>3</a:t>
                      </a:r>
                      <a:endParaRPr lang="nl-BE" sz="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nl-BE" sz="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3021324410"/>
                  </a:ext>
                </a:extLst>
              </a:tr>
              <a:tr h="323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BE" sz="800" dirty="0">
                          <a:effectLst/>
                        </a:rPr>
                        <a:t>Aantal zonder toewijzing</a:t>
                      </a:r>
                      <a:endParaRPr lang="nl-BE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 dirty="0">
                          <a:effectLst/>
                        </a:rPr>
                        <a:t>16</a:t>
                      </a:r>
                      <a:endParaRPr lang="nl-BE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>
                          <a:effectLst/>
                        </a:rPr>
                        <a:t>9</a:t>
                      </a:r>
                      <a:endParaRPr lang="nl-BE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>
                          <a:effectLst/>
                        </a:rPr>
                        <a:t>18</a:t>
                      </a:r>
                      <a:endParaRPr lang="nl-BE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>
                          <a:effectLst/>
                        </a:rPr>
                        <a:t>10</a:t>
                      </a:r>
                      <a:endParaRPr lang="nl-BE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 dirty="0">
                          <a:effectLst/>
                        </a:rPr>
                        <a:t>8</a:t>
                      </a:r>
                      <a:endParaRPr lang="nl-BE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 dirty="0">
                          <a:effectLst/>
                        </a:rPr>
                        <a:t>5</a:t>
                      </a:r>
                      <a:endParaRPr lang="nl-BE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17780" marB="1778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nl-BE" sz="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576292563"/>
                  </a:ext>
                </a:extLst>
              </a:tr>
              <a:tr h="32377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800" dirty="0">
                          <a:effectLst/>
                        </a:rPr>
                        <a:t>Aantal zonder toewijzing met 1 keuze</a:t>
                      </a:r>
                      <a:endParaRPr lang="nl-BE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nl-BE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nl-BE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nl-BE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nl-BE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nl-BE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nl-BE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17780" marB="1778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nl-BE" sz="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2020428955"/>
                  </a:ext>
                </a:extLst>
              </a:tr>
              <a:tr h="32377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800" dirty="0">
                          <a:effectLst/>
                        </a:rPr>
                        <a:t>Aantal zonder toewijzing met 2 keuzes</a:t>
                      </a:r>
                      <a:endParaRPr lang="nl-BE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nl-BE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nl-BE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nl-BE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nl-BE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nl-BE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nl-BE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17780" marB="1778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nl-BE" sz="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587914342"/>
                  </a:ext>
                </a:extLst>
              </a:tr>
              <a:tr h="32377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800" dirty="0">
                          <a:effectLst/>
                        </a:rPr>
                        <a:t>Aantal zonder toewijzing met 3 keuzes</a:t>
                      </a:r>
                      <a:endParaRPr lang="nl-BE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nl-BE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nl-BE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nl-BE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nl-BE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nl-BE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nl-BE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BE" sz="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17780" marB="1778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nl-BE" sz="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4164206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308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482752-B167-C2D7-5218-05226220A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Resultaten aanmeldingen 2024-2025</a:t>
            </a:r>
          </a:p>
        </p:txBody>
      </p:sp>
      <p:graphicFrame>
        <p:nvGraphicFramePr>
          <p:cNvPr id="6" name="Grafiek 5">
            <a:extLst>
              <a:ext uri="{FF2B5EF4-FFF2-40B4-BE49-F238E27FC236}">
                <a16:creationId xmlns:a16="http://schemas.microsoft.com/office/drawing/2014/main" id="{46D70167-841F-3431-76DE-84D3A35677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8694917"/>
              </p:ext>
            </p:extLst>
          </p:nvPr>
        </p:nvGraphicFramePr>
        <p:xfrm>
          <a:off x="889894" y="1631272"/>
          <a:ext cx="8928809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9690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DE5F89-A168-2087-D310-8F7367AE2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Resultaten aanmeldingen 2024-2025</a:t>
            </a:r>
          </a:p>
        </p:txBody>
      </p:sp>
      <p:graphicFrame>
        <p:nvGraphicFramePr>
          <p:cNvPr id="4" name="Grafiek 3">
            <a:extLst>
              <a:ext uri="{FF2B5EF4-FFF2-40B4-BE49-F238E27FC236}">
                <a16:creationId xmlns:a16="http://schemas.microsoft.com/office/drawing/2014/main" id="{D2412675-76AE-6B20-47F2-F96D041BEB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2338405"/>
              </p:ext>
            </p:extLst>
          </p:nvPr>
        </p:nvGraphicFramePr>
        <p:xfrm>
          <a:off x="677334" y="1427084"/>
          <a:ext cx="8596668" cy="4254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5149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70022C-2C00-D297-A44F-2C2A1E44C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Resultaten aanmeldingen 2024-2025</a:t>
            </a:r>
          </a:p>
        </p:txBody>
      </p:sp>
      <p:graphicFrame>
        <p:nvGraphicFramePr>
          <p:cNvPr id="5" name="Tijdelijke aanduiding voor inhoud 4">
            <a:extLst>
              <a:ext uri="{FF2B5EF4-FFF2-40B4-BE49-F238E27FC236}">
                <a16:creationId xmlns:a16="http://schemas.microsoft.com/office/drawing/2014/main" id="{AD174196-E230-407C-EC19-B2E6DA00AD3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6793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60BD13-5AE2-D64A-3B2D-4B8907FF4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Resultaten aanmeldingen 2024-2025</a:t>
            </a:r>
          </a:p>
        </p:txBody>
      </p:sp>
      <p:graphicFrame>
        <p:nvGraphicFramePr>
          <p:cNvPr id="6" name="Tijdelijke aanduiding voor inhoud 5">
            <a:extLst>
              <a:ext uri="{FF2B5EF4-FFF2-40B4-BE49-F238E27FC236}">
                <a16:creationId xmlns:a16="http://schemas.microsoft.com/office/drawing/2014/main" id="{E1270A05-6194-913C-CE42-061B482004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674982"/>
              </p:ext>
            </p:extLst>
          </p:nvPr>
        </p:nvGraphicFramePr>
        <p:xfrm>
          <a:off x="677334" y="1654561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9606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561B4C-DF81-6CE4-3A38-DBD0D6331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Anderstalige nieuwkomers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BD7C5BE-EAB3-6C44-99EA-86BA2050F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/>
              <a:t>Herevaluatie</a:t>
            </a:r>
            <a:r>
              <a:rPr lang="nl-BE" dirty="0"/>
              <a:t> overeenkomst</a:t>
            </a:r>
          </a:p>
          <a:p>
            <a:r>
              <a:rPr lang="nl-BE" dirty="0"/>
              <a:t>Overleg tussen onderwijsnetten</a:t>
            </a:r>
          </a:p>
          <a:p>
            <a:r>
              <a:rPr lang="nl-BE" dirty="0"/>
              <a:t>Uitstel afspraken in afwachting van</a:t>
            </a:r>
          </a:p>
          <a:p>
            <a:endParaRPr lang="nl-BE" dirty="0"/>
          </a:p>
          <a:p>
            <a:pPr lvl="1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B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Evolutie van de aantallen AN vanuit asielcentrum</a:t>
            </a:r>
          </a:p>
          <a:p>
            <a:pPr lvl="1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B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Beleid vanuit de overheid inzake AN na de verkiezingen</a:t>
            </a:r>
          </a:p>
          <a:p>
            <a:pPr lvl="1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B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Uitbouw van het flankerend onderwijsbeleid Ronse</a:t>
            </a:r>
          </a:p>
          <a:p>
            <a:pPr lvl="1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B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Perspectieven voor het OKAN SO in Ronse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01773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4C38A3-2B93-831D-784B-877401AB7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Buitengewoon onderwijs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3F844F-8F9C-E1A0-82D5-E5C32299A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B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B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Zitten er (te) weinig kinderen in het BuBaO omdat er geen BuBaO in Ronse is?</a:t>
            </a:r>
          </a:p>
          <a:p>
            <a:endParaRPr lang="nl-BE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B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 leren we over de verdeling per types?</a:t>
            </a:r>
          </a:p>
          <a:p>
            <a:endParaRPr lang="nl-BE" sz="2000" dirty="0"/>
          </a:p>
        </p:txBody>
      </p:sp>
    </p:spTree>
    <p:extLst>
      <p:ext uri="{BB962C8B-B14F-4D97-AF65-F5344CB8AC3E}">
        <p14:creationId xmlns:p14="http://schemas.microsoft.com/office/powerpoint/2010/main" val="5922752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159</TotalTime>
  <Words>422</Words>
  <Application>Microsoft Office PowerPoint</Application>
  <PresentationFormat>Breedbeeld</PresentationFormat>
  <Paragraphs>207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Courier New</vt:lpstr>
      <vt:lpstr>Trebuchet MS</vt:lpstr>
      <vt:lpstr>Wingdings 3</vt:lpstr>
      <vt:lpstr>Facet</vt:lpstr>
      <vt:lpstr>Dagelijks Bestuur  19 maart 2024</vt:lpstr>
      <vt:lpstr>Agenda</vt:lpstr>
      <vt:lpstr>Resultaten aanmeldingen 2024-2025</vt:lpstr>
      <vt:lpstr>Resultaten aanmeldingen 2024-2025</vt:lpstr>
      <vt:lpstr>Resultaten aanmeldingen 2024-2025</vt:lpstr>
      <vt:lpstr>Resultaten aanmeldingen 2024-2025</vt:lpstr>
      <vt:lpstr>Resultaten aanmeldingen 2024-2025</vt:lpstr>
      <vt:lpstr>Anderstalige nieuwkomers</vt:lpstr>
      <vt:lpstr>Buitengewoon onderwijs</vt:lpstr>
      <vt:lpstr>Buitengewoon onderwijs</vt:lpstr>
      <vt:lpstr>Buitengewoon onderwijs</vt:lpstr>
      <vt:lpstr>Kleuterparticipatie</vt:lpstr>
      <vt:lpstr>Kleuterparticipatie: aan/afwezigheden</vt:lpstr>
      <vt:lpstr>Kleuterparticipatie: aan/afwezigheden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Dagelijks Bestuur  19 maart 2024</dc:title>
  <dc:creator>Top Luc</dc:creator>
  <cp:lastModifiedBy>Top Luc</cp:lastModifiedBy>
  <cp:revision>17</cp:revision>
  <dcterms:created xsi:type="dcterms:W3CDTF">2024-03-19T06:32:58Z</dcterms:created>
  <dcterms:modified xsi:type="dcterms:W3CDTF">2024-03-28T14:32:40Z</dcterms:modified>
</cp:coreProperties>
</file>